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4" r:id="rId3"/>
    <p:sldId id="265" r:id="rId4"/>
    <p:sldId id="266" r:id="rId5"/>
    <p:sldId id="263" r:id="rId6"/>
    <p:sldId id="258" r:id="rId7"/>
    <p:sldId id="259" r:id="rId8"/>
    <p:sldId id="260" r:id="rId9"/>
    <p:sldId id="267" r:id="rId10"/>
    <p:sldId id="268" r:id="rId11"/>
    <p:sldId id="269" r:id="rId12"/>
    <p:sldId id="270" r:id="rId13"/>
    <p:sldId id="261" r:id="rId14"/>
    <p:sldId id="262" r:id="rId15"/>
    <p:sldId id="25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7DF034-6C94-4519-B784-E66185BEE7F6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D926B-9E0B-42BD-9331-0E2174C8D5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263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D926B-9E0B-42BD-9331-0E2174C8D58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514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DDD59-2BE3-4BBA-AF33-3F74A2A72C04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4B37-D537-4CFE-82F2-E43135AB2E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918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DDD59-2BE3-4BBA-AF33-3F74A2A72C04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4B37-D537-4CFE-82F2-E43135AB2E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931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DDD59-2BE3-4BBA-AF33-3F74A2A72C04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4B37-D537-4CFE-82F2-E43135AB2E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125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DDD59-2BE3-4BBA-AF33-3F74A2A72C04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4B37-D537-4CFE-82F2-E43135AB2E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316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DDD59-2BE3-4BBA-AF33-3F74A2A72C04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4B37-D537-4CFE-82F2-E43135AB2E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384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DDD59-2BE3-4BBA-AF33-3F74A2A72C04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4B37-D537-4CFE-82F2-E43135AB2E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14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DDD59-2BE3-4BBA-AF33-3F74A2A72C04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4B37-D537-4CFE-82F2-E43135AB2E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12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DDD59-2BE3-4BBA-AF33-3F74A2A72C04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4B37-D537-4CFE-82F2-E43135AB2E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619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DDD59-2BE3-4BBA-AF33-3F74A2A72C04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4B37-D537-4CFE-82F2-E43135AB2E05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оугольник с двумя скругленными противолежащими углами 4"/>
          <p:cNvSpPr/>
          <p:nvPr userDrawn="1"/>
        </p:nvSpPr>
        <p:spPr>
          <a:xfrm>
            <a:off x="179512" y="188640"/>
            <a:ext cx="8784976" cy="6480720"/>
          </a:xfrm>
          <a:prstGeom prst="round2Diag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олнце 6"/>
          <p:cNvSpPr/>
          <p:nvPr userDrawn="1"/>
        </p:nvSpPr>
        <p:spPr>
          <a:xfrm>
            <a:off x="51235" y="52270"/>
            <a:ext cx="360000" cy="360000"/>
          </a:xfrm>
          <a:prstGeom prst="sun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олнце 7"/>
          <p:cNvSpPr/>
          <p:nvPr userDrawn="1"/>
        </p:nvSpPr>
        <p:spPr>
          <a:xfrm>
            <a:off x="539552" y="116632"/>
            <a:ext cx="180000" cy="180000"/>
          </a:xfrm>
          <a:prstGeom prst="sun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олнце 8"/>
          <p:cNvSpPr/>
          <p:nvPr userDrawn="1"/>
        </p:nvSpPr>
        <p:spPr>
          <a:xfrm>
            <a:off x="85368" y="548680"/>
            <a:ext cx="180000" cy="180000"/>
          </a:xfrm>
          <a:prstGeom prst="sun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425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DDD59-2BE3-4BBA-AF33-3F74A2A72C04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4B37-D537-4CFE-82F2-E43135AB2E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103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DDD59-2BE3-4BBA-AF33-3F74A2A72C04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4B37-D537-4CFE-82F2-E43135AB2E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995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6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DDD59-2BE3-4BBA-AF33-3F74A2A72C04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F4B37-D537-4CFE-82F2-E43135AB2E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93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75558" y="1462378"/>
            <a:ext cx="4932056" cy="298543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Презентация к уроку по теме</a:t>
            </a:r>
          </a:p>
          <a:p>
            <a:pPr algn="ctr"/>
            <a:r>
              <a:rPr lang="ru-RU" sz="4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«Приставка»</a:t>
            </a:r>
            <a:endParaRPr lang="ru-RU" sz="4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русский язык</a:t>
            </a:r>
          </a:p>
          <a:p>
            <a:pPr algn="ctr"/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 класс</a:t>
            </a:r>
          </a:p>
          <a:p>
            <a:pPr algn="ctr"/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УМК «Школа России»</a:t>
            </a:r>
          </a:p>
          <a:p>
            <a:pPr algn="ctr"/>
            <a:endParaRPr lang="ru-RU" sz="20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63688" y="4941168"/>
            <a:ext cx="6017915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Сулейманова А.Ю., учитель начальных классов                                                  МКОУ СОШ  №11 </a:t>
            </a:r>
          </a:p>
        </p:txBody>
      </p:sp>
      <p:sp>
        <p:nvSpPr>
          <p:cNvPr id="8" name="Стрелка вправо 7">
            <a:hlinkClick r:id="" action="ppaction://hlinkshowjump?jump=nextslide"/>
          </p:cNvPr>
          <p:cNvSpPr/>
          <p:nvPr/>
        </p:nvSpPr>
        <p:spPr>
          <a:xfrm>
            <a:off x="8783991" y="6531161"/>
            <a:ext cx="288000" cy="288000"/>
          </a:xfrm>
          <a:prstGeom prst="rightArrow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Управляющая кнопка: сведения 8">
            <a:hlinkClick r:id="" action="ppaction://hlinkshowjump?jump=lastslide" highlightClick="1"/>
          </p:cNvPr>
          <p:cNvSpPr/>
          <p:nvPr/>
        </p:nvSpPr>
        <p:spPr>
          <a:xfrm>
            <a:off x="8783991" y="6237344"/>
            <a:ext cx="288000" cy="288000"/>
          </a:xfrm>
          <a:prstGeom prst="actionButtonInformation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6" name="Picture 2" descr="https://static.vecteezy.com/system/resources/thumbnails/001/967/165/small_2x/child-go-to-the-school-free-vector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9000" y="2271181"/>
            <a:ext cx="4032448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8830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B5F6D24-ABBB-4366-9D88-86A0F75B5FE2}"/>
              </a:ext>
            </a:extLst>
          </p:cNvPr>
          <p:cNvSpPr txBox="1"/>
          <p:nvPr/>
        </p:nvSpPr>
        <p:spPr>
          <a:xfrm>
            <a:off x="2286000" y="404665"/>
            <a:ext cx="459025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586740" algn="l"/>
              </a:tabLst>
            </a:pP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Подчеркните предлоги. Выделите приставки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                                                                                                   </a:t>
            </a:r>
          </a:p>
          <a:p>
            <a:pPr>
              <a:tabLst>
                <a:tab pos="58674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</a:t>
            </a:r>
            <a:r>
              <a:rPr lang="ru-RU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	Лодка (от)плыла (от)берега.</a:t>
            </a:r>
          </a:p>
          <a:p>
            <a:pPr>
              <a:tabLst>
                <a:tab pos="586740" algn="l"/>
              </a:tabLst>
            </a:pPr>
            <a:r>
              <a:rPr lang="ru-RU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	Мальчик (на)шел (на)дороге монетку.</a:t>
            </a:r>
          </a:p>
          <a:p>
            <a:pPr>
              <a:tabLst>
                <a:tab pos="586740" algn="l"/>
              </a:tabLst>
            </a:pPr>
            <a:r>
              <a:rPr lang="ru-RU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Солнце (за)шло (за)тучу.</a:t>
            </a:r>
          </a:p>
          <a:p>
            <a:pPr>
              <a:tabLst>
                <a:tab pos="586740" algn="l"/>
              </a:tabLst>
            </a:pPr>
            <a:r>
              <a:rPr lang="ru-RU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Всадник (с)лез (с)коня.</a:t>
            </a:r>
          </a:p>
          <a:p>
            <a:pPr>
              <a:tabLst>
                <a:tab pos="586740" algn="l"/>
              </a:tabLst>
            </a:pPr>
            <a:r>
              <a:rPr lang="ru-RU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(По)дорожкам сада (по)бежали ручейки.</a:t>
            </a:r>
          </a:p>
          <a:p>
            <a:pPr>
              <a:tabLst>
                <a:tab pos="586740" algn="l"/>
              </a:tabLst>
            </a:pPr>
            <a:r>
              <a:rPr lang="ru-RU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(До)лагеря мы(до)брались только ночью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pic>
        <p:nvPicPr>
          <p:cNvPr id="4" name="Picture 2" descr="https://static.vecteezy.com/system/resources/thumbnails/001/967/165/small_2x/child-go-to-the-school-free-vector.jpg">
            <a:extLst>
              <a:ext uri="{FF2B5EF4-FFF2-40B4-BE49-F238E27FC236}">
                <a16:creationId xmlns:a16="http://schemas.microsoft.com/office/drawing/2014/main" id="{1DE847F2-12B5-47E8-A22D-639D8317F4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9000" y="2271181"/>
            <a:ext cx="4032448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8449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static.vecteezy.com/system/resources/thumbnails/001/967/165/small_2x/child-go-to-the-school-free-vector.jpg">
            <a:extLst>
              <a:ext uri="{FF2B5EF4-FFF2-40B4-BE49-F238E27FC236}">
                <a16:creationId xmlns:a16="http://schemas.microsoft.com/office/drawing/2014/main" id="{4B2D90DB-3D29-459E-92FE-941D1C9D33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9000" y="2271181"/>
            <a:ext cx="4032448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96FB5AB-5552-4364-A1FA-4FFCB5CFEF29}"/>
              </a:ext>
            </a:extLst>
          </p:cNvPr>
          <p:cNvSpPr txBox="1"/>
          <p:nvPr/>
        </p:nvSpPr>
        <p:spPr>
          <a:xfrm>
            <a:off x="2555776" y="1556792"/>
            <a:ext cx="4883084" cy="28623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tabLst>
                <a:tab pos="586740" algn="l"/>
              </a:tabLst>
            </a:pP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Подчеркните предлоги. Выделите приставки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                                                                                                   </a:t>
            </a:r>
          </a:p>
          <a:p>
            <a:pPr>
              <a:tabLst>
                <a:tab pos="58674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</a:t>
            </a:r>
            <a:r>
              <a:rPr lang="ru-RU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	Лодка отплыла от берега.</a:t>
            </a:r>
          </a:p>
          <a:p>
            <a:pPr>
              <a:tabLst>
                <a:tab pos="586740" algn="l"/>
              </a:tabLst>
            </a:pPr>
            <a:r>
              <a:rPr lang="ru-RU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	Мальчик нашел на дороге монетку.</a:t>
            </a:r>
          </a:p>
          <a:p>
            <a:pPr>
              <a:tabLst>
                <a:tab pos="586740" algn="l"/>
              </a:tabLst>
            </a:pPr>
            <a:r>
              <a:rPr lang="ru-RU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Солнце зашло за тучу.</a:t>
            </a:r>
          </a:p>
          <a:p>
            <a:pPr>
              <a:tabLst>
                <a:tab pos="586740" algn="l"/>
              </a:tabLst>
            </a:pPr>
            <a:r>
              <a:rPr lang="ru-RU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Всадник слез с коня.</a:t>
            </a:r>
          </a:p>
          <a:p>
            <a:pPr>
              <a:tabLst>
                <a:tab pos="586740" algn="l"/>
              </a:tabLst>
            </a:pPr>
            <a:r>
              <a:rPr lang="ru-RU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По дорожкам сада побежали ручейки.</a:t>
            </a:r>
          </a:p>
          <a:p>
            <a:pPr>
              <a:tabLst>
                <a:tab pos="586740" algn="l"/>
              </a:tabLst>
            </a:pPr>
            <a:r>
              <a:rPr lang="ru-RU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До лагеря 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добрались только ночью.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0125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6C2B331-D523-4539-A758-EB8C88B7A70F}"/>
              </a:ext>
            </a:extLst>
          </p:cNvPr>
          <p:cNvSpPr txBox="1"/>
          <p:nvPr/>
        </p:nvSpPr>
        <p:spPr>
          <a:xfrm>
            <a:off x="2627784" y="1268760"/>
            <a:ext cx="4572000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Прочитай пословицы .Вставь пропущенные приставки.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Дружба  что стекло:     ..  ломаешь – не       .. чинишь.</a:t>
            </a:r>
            <a:b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пустил словечко, не       .. гонишь и на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крылечке.</a:t>
            </a:r>
            <a:b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..спешишь - людей       ..  смешишь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pic>
        <p:nvPicPr>
          <p:cNvPr id="6" name="Picture 2" descr="https://static.vecteezy.com/system/resources/thumbnails/001/967/165/small_2x/child-go-to-the-school-free-vector.jpg">
            <a:extLst>
              <a:ext uri="{FF2B5EF4-FFF2-40B4-BE49-F238E27FC236}">
                <a16:creationId xmlns:a16="http://schemas.microsoft.com/office/drawing/2014/main" id="{A17D58C2-5BF2-4641-8E93-BCC869B3C1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9000" y="2271181"/>
            <a:ext cx="4032448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0689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327408"/>
            <a:ext cx="85689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>
                <a:latin typeface="Times New Roman" pitchFamily="18" charset="0"/>
                <a:ea typeface="Yu Gothic UI" pitchFamily="34" charset="-128"/>
                <a:cs typeface="Times New Roman" pitchFamily="18" charset="0"/>
              </a:rPr>
              <a:t>Дружба  что стекло:       ломаешь – не        чинишь.</a:t>
            </a:r>
            <a:br>
              <a:rPr lang="ru-RU" sz="2800" b="1" dirty="0">
                <a:latin typeface="Times New Roman" pitchFamily="18" charset="0"/>
                <a:ea typeface="Yu Gothic UI" pitchFamily="34" charset="-128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ea typeface="Yu Gothic UI" pitchFamily="34" charset="-128"/>
                <a:cs typeface="Times New Roman" pitchFamily="18" charset="0"/>
              </a:rPr>
              <a:t>       пустил словечко, не        гонишь и на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latin typeface="Times New Roman" pitchFamily="18" charset="0"/>
                <a:ea typeface="Yu Gothic UI" pitchFamily="34" charset="-128"/>
                <a:cs typeface="Times New Roman" pitchFamily="18" charset="0"/>
              </a:rPr>
              <a:t> крылечке.</a:t>
            </a:r>
            <a:br>
              <a:rPr lang="ru-RU" sz="2800" b="1" dirty="0">
                <a:latin typeface="Times New Roman" pitchFamily="18" charset="0"/>
                <a:ea typeface="Yu Gothic UI" pitchFamily="34" charset="-128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ea typeface="Yu Gothic UI" pitchFamily="34" charset="-128"/>
                <a:cs typeface="Times New Roman" pitchFamily="18" charset="0"/>
              </a:rPr>
              <a:t>          спешишь - людей         смешишь.</a:t>
            </a:r>
          </a:p>
        </p:txBody>
      </p:sp>
      <p:pic>
        <p:nvPicPr>
          <p:cNvPr id="3" name="Picture 2" descr="https://static.vecteezy.com/system/resources/thumbnails/001/967/165/small_2x/child-go-to-the-school-free-vector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12160" y="1741952"/>
            <a:ext cx="4032448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Скругленный прямоугольник 15"/>
          <p:cNvSpPr/>
          <p:nvPr/>
        </p:nvSpPr>
        <p:spPr>
          <a:xfrm>
            <a:off x="3640900" y="1454452"/>
            <a:ext cx="579516" cy="503976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03028" y="1454452"/>
            <a:ext cx="579516" cy="503976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24636" y="2031580"/>
            <a:ext cx="579516" cy="503976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338493" y="2031580"/>
            <a:ext cx="579516" cy="503976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80116" y="3316960"/>
            <a:ext cx="579516" cy="503976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293988" y="3316960"/>
            <a:ext cx="579516" cy="503976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24310" y="1445025"/>
            <a:ext cx="343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612986" y="1459091"/>
            <a:ext cx="5709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86928" y="2092514"/>
            <a:ext cx="704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399318" y="2095881"/>
            <a:ext cx="5453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375297" y="3363705"/>
            <a:ext cx="5709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22054" y="3366569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347864" y="5013176"/>
            <a:ext cx="1598423" cy="504056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проверь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27584" y="375047"/>
            <a:ext cx="79517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Прочитай пословицы. Вставь пропущенные приставки.</a:t>
            </a:r>
          </a:p>
        </p:txBody>
      </p:sp>
      <p:sp>
        <p:nvSpPr>
          <p:cNvPr id="31" name="Стрелка вправо 30">
            <a:hlinkClick r:id="" action="ppaction://hlinkshowjump?jump=nextslide"/>
          </p:cNvPr>
          <p:cNvSpPr/>
          <p:nvPr/>
        </p:nvSpPr>
        <p:spPr>
          <a:xfrm>
            <a:off x="8676456" y="6481912"/>
            <a:ext cx="402344" cy="360040"/>
          </a:xfrm>
          <a:prstGeom prst="rightArrow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759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6" grpId="0"/>
      <p:bldP spid="27" grpId="0"/>
      <p:bldP spid="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static.vecteezy.com/system/resources/thumbnails/001/967/165/small_2x/child-go-to-the-school-free-vector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12160" y="1741952"/>
            <a:ext cx="4032448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Куб 1"/>
          <p:cNvSpPr/>
          <p:nvPr/>
        </p:nvSpPr>
        <p:spPr>
          <a:xfrm>
            <a:off x="1647056" y="1628800"/>
            <a:ext cx="2232000" cy="432000"/>
          </a:xfrm>
          <a:prstGeom prst="cube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подруга</a:t>
            </a:r>
          </a:p>
        </p:txBody>
      </p:sp>
      <p:sp>
        <p:nvSpPr>
          <p:cNvPr id="6" name="Куб 5"/>
          <p:cNvSpPr/>
          <p:nvPr/>
        </p:nvSpPr>
        <p:spPr>
          <a:xfrm>
            <a:off x="4067944" y="1628800"/>
            <a:ext cx="2232000" cy="432000"/>
          </a:xfrm>
          <a:prstGeom prst="cube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подосиновик</a:t>
            </a:r>
          </a:p>
        </p:txBody>
      </p:sp>
      <p:sp>
        <p:nvSpPr>
          <p:cNvPr id="7" name="Куб 6"/>
          <p:cNvSpPr/>
          <p:nvPr/>
        </p:nvSpPr>
        <p:spPr>
          <a:xfrm>
            <a:off x="5364088" y="980728"/>
            <a:ext cx="2232000" cy="432000"/>
          </a:xfrm>
          <a:prstGeom prst="cube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подарить</a:t>
            </a:r>
          </a:p>
        </p:txBody>
      </p:sp>
      <p:sp>
        <p:nvSpPr>
          <p:cNvPr id="8" name="Куб 7"/>
          <p:cNvSpPr/>
          <p:nvPr/>
        </p:nvSpPr>
        <p:spPr>
          <a:xfrm>
            <a:off x="4932040" y="2276872"/>
            <a:ext cx="2232000" cy="432000"/>
          </a:xfrm>
          <a:prstGeom prst="cube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пододеяльник</a:t>
            </a:r>
          </a:p>
        </p:txBody>
      </p:sp>
      <p:sp>
        <p:nvSpPr>
          <p:cNvPr id="9" name="Куб 8"/>
          <p:cNvSpPr/>
          <p:nvPr/>
        </p:nvSpPr>
        <p:spPr>
          <a:xfrm>
            <a:off x="2608930" y="2276872"/>
            <a:ext cx="2232000" cy="432000"/>
          </a:xfrm>
          <a:prstGeom prst="cube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подземный</a:t>
            </a:r>
          </a:p>
        </p:txBody>
      </p:sp>
      <p:sp>
        <p:nvSpPr>
          <p:cNvPr id="10" name="Куб 9"/>
          <p:cNvSpPr/>
          <p:nvPr/>
        </p:nvSpPr>
        <p:spPr>
          <a:xfrm>
            <a:off x="251520" y="2276872"/>
            <a:ext cx="2232000" cy="432000"/>
          </a:xfrm>
          <a:prstGeom prst="cube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подорожник</a:t>
            </a:r>
          </a:p>
        </p:txBody>
      </p:sp>
      <p:sp>
        <p:nvSpPr>
          <p:cNvPr id="11" name="Куб 10"/>
          <p:cNvSpPr/>
          <p:nvPr/>
        </p:nvSpPr>
        <p:spPr>
          <a:xfrm>
            <a:off x="467544" y="980728"/>
            <a:ext cx="2232000" cy="432000"/>
          </a:xfrm>
          <a:prstGeom prst="cube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подписать</a:t>
            </a:r>
          </a:p>
        </p:txBody>
      </p:sp>
      <p:sp>
        <p:nvSpPr>
          <p:cNvPr id="13" name="Куб 12"/>
          <p:cNvSpPr/>
          <p:nvPr/>
        </p:nvSpPr>
        <p:spPr>
          <a:xfrm>
            <a:off x="2915816" y="980728"/>
            <a:ext cx="2232000" cy="432000"/>
          </a:xfrm>
          <a:prstGeom prst="cube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поделить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28373" y="375047"/>
            <a:ext cx="36957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Распредели по корзинам.</a:t>
            </a:r>
          </a:p>
        </p:txBody>
      </p:sp>
      <p:pic>
        <p:nvPicPr>
          <p:cNvPr id="1026" name="Picture 2" descr="https://w7.pngwing.com/pngs/751/391/png-transparent-basket-wicker-woven-basket-weaved-basket-wooden-basket-handbasket-container-thumbnail.pn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3968" y="4999146"/>
            <a:ext cx="2492896" cy="1454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w7.pngwing.com/pngs/751/391/png-transparent-basket-wicker-woven-basket-weaved-basket-wooden-basket-handbasket-container-thumbnail.pn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4999146"/>
            <a:ext cx="2492896" cy="1454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47436" y="5495408"/>
            <a:ext cx="21618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приставка по-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49479" y="5495408"/>
            <a:ext cx="2308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приставка под-</a:t>
            </a:r>
          </a:p>
        </p:txBody>
      </p:sp>
      <p:sp>
        <p:nvSpPr>
          <p:cNvPr id="15" name="Умножение 14">
            <a:hlinkClick r:id="" action="ppaction://hlinkshowjump?jump=endshow"/>
          </p:cNvPr>
          <p:cNvSpPr/>
          <p:nvPr/>
        </p:nvSpPr>
        <p:spPr>
          <a:xfrm>
            <a:off x="8676456" y="6381368"/>
            <a:ext cx="360000" cy="360000"/>
          </a:xfrm>
          <a:prstGeom prst="mathMultiply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427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08513E-6 L 0.43698 0.6504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40" y="3252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08513E-6 L -0.21666 0.66111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33" y="3305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08513E-6 L -0.47639 0.6504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819" y="3252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81841E-6 L -0.07777 0.56674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89" y="2833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81841E-6 L 0.03559 0.556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1" y="2780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2195E-6 L 0.07483 0.4723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33" y="2361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72195E-6 L 0.20295 0.46172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39" y="2308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2195E-6 L -0.05903 0.45131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1" y="2255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06530" y="2564904"/>
            <a:ext cx="4130939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работу!</a:t>
            </a:r>
          </a:p>
        </p:txBody>
      </p:sp>
      <p:sp>
        <p:nvSpPr>
          <p:cNvPr id="4" name="Управляющая кнопка: домой 3">
            <a:hlinkClick r:id="" action="ppaction://hlinkshowjump?jump=firstslide" highlightClick="1"/>
          </p:cNvPr>
          <p:cNvSpPr/>
          <p:nvPr/>
        </p:nvSpPr>
        <p:spPr>
          <a:xfrm>
            <a:off x="8676456" y="6381328"/>
            <a:ext cx="360000" cy="360000"/>
          </a:xfrm>
          <a:prstGeom prst="actionButtonHome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Picture 2" descr="https://static.vecteezy.com/system/resources/thumbnails/001/967/165/small_2x/child-go-to-the-school-free-vector.jpg">
            <a:extLst>
              <a:ext uri="{FF2B5EF4-FFF2-40B4-BE49-F238E27FC236}">
                <a16:creationId xmlns:a16="http://schemas.microsoft.com/office/drawing/2014/main" id="{03A03A2A-CD19-4F0B-99E7-206FB73EB6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9000" y="2271181"/>
            <a:ext cx="4032448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0365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7A15D3C-BF16-47E8-A8CF-22030256F41D}"/>
              </a:ext>
            </a:extLst>
          </p:cNvPr>
          <p:cNvSpPr txBox="1"/>
          <p:nvPr/>
        </p:nvSpPr>
        <p:spPr>
          <a:xfrm>
            <a:off x="1547664" y="2060848"/>
            <a:ext cx="50943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 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 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ь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я б 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 </a:t>
            </a:r>
            <a:r>
              <a:rPr lang="ru-RU" sz="2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800" dirty="0"/>
          </a:p>
        </p:txBody>
      </p:sp>
      <p:pic>
        <p:nvPicPr>
          <p:cNvPr id="4" name="Picture 2" descr="https://static.vecteezy.com/system/resources/thumbnails/001/967/165/small_2x/child-go-to-the-school-free-vector.jpg">
            <a:extLst>
              <a:ext uri="{FF2B5EF4-FFF2-40B4-BE49-F238E27FC236}">
                <a16:creationId xmlns:a16="http://schemas.microsoft.com/office/drawing/2014/main" id="{049943AE-554A-419D-A518-96BD7084C1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9000" y="2271181"/>
            <a:ext cx="4032448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static.vecteezy.com/system/resources/thumbnails/001/967/165/small_2x/child-go-to-the-school-free-vector.jpg">
            <a:extLst>
              <a:ext uri="{FF2B5EF4-FFF2-40B4-BE49-F238E27FC236}">
                <a16:creationId xmlns:a16="http://schemas.microsoft.com/office/drawing/2014/main" id="{957B5430-9386-4C01-BFA2-C4F8F7B26B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2576" y="2257709"/>
            <a:ext cx="4032448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static.vecteezy.com/system/resources/thumbnails/001/967/165/small_2x/child-go-to-the-school-free-vector.jpg">
            <a:extLst>
              <a:ext uri="{FF2B5EF4-FFF2-40B4-BE49-F238E27FC236}">
                <a16:creationId xmlns:a16="http://schemas.microsoft.com/office/drawing/2014/main" id="{FCADB3B4-891C-4D37-AC8D-287077895B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9000" y="2271181"/>
            <a:ext cx="4032448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8222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static.vecteezy.com/system/resources/thumbnails/001/967/165/small_2x/child-go-to-the-school-free-vector.jpg">
            <a:extLst>
              <a:ext uri="{FF2B5EF4-FFF2-40B4-BE49-F238E27FC236}">
                <a16:creationId xmlns:a16="http://schemas.microsoft.com/office/drawing/2014/main" id="{63767A17-7739-474F-8A25-994F216A0C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9000" y="2271181"/>
            <a:ext cx="4032448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09491D9-0EB5-462C-B57E-428898E2AFBE}"/>
              </a:ext>
            </a:extLst>
          </p:cNvPr>
          <p:cNvSpPr txBox="1"/>
          <p:nvPr/>
        </p:nvSpPr>
        <p:spPr>
          <a:xfrm>
            <a:off x="3388801" y="1948015"/>
            <a:ext cx="531777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НОЯБРЬ</a:t>
            </a:r>
            <a:endParaRPr lang="ru-RU" sz="6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899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217E5DA-0714-4C30-BF7E-BB124C4C72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1844824"/>
            <a:ext cx="9878060" cy="720080"/>
          </a:xfrm>
          <a:prstGeom prst="rect">
            <a:avLst/>
          </a:prstGeom>
        </p:spPr>
      </p:pic>
      <p:pic>
        <p:nvPicPr>
          <p:cNvPr id="4" name="Picture 2" descr="https://static.vecteezy.com/system/resources/thumbnails/001/967/165/small_2x/child-go-to-the-school-free-vector.jpg">
            <a:extLst>
              <a:ext uri="{FF2B5EF4-FFF2-40B4-BE49-F238E27FC236}">
                <a16:creationId xmlns:a16="http://schemas.microsoft.com/office/drawing/2014/main" id="{2CF99AF6-2FF2-4F8C-AEAD-FA16AF0116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9000" y="2271181"/>
            <a:ext cx="4032448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7539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331CB90-C140-4779-82C7-E4C329CA1149}"/>
              </a:ext>
            </a:extLst>
          </p:cNvPr>
          <p:cNvSpPr txBox="1"/>
          <p:nvPr/>
        </p:nvSpPr>
        <p:spPr>
          <a:xfrm>
            <a:off x="2411760" y="1844824"/>
            <a:ext cx="45720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урока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32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Приставка – часть слова</a:t>
            </a:r>
            <a:endParaRPr lang="ru-RU" sz="32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Picture 2" descr="https://static.vecteezy.com/system/resources/thumbnails/001/967/165/small_2x/child-go-to-the-school-free-vector.jpg">
            <a:extLst>
              <a:ext uri="{FF2B5EF4-FFF2-40B4-BE49-F238E27FC236}">
                <a16:creationId xmlns:a16="http://schemas.microsoft.com/office/drawing/2014/main" id="{6D9FA0F9-43C4-4DFE-9166-AF571E2D53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9000" y="2271181"/>
            <a:ext cx="4032448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9177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260648"/>
            <a:ext cx="58315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Рассмотри рисунки, что делает собачка?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139" y="718337"/>
            <a:ext cx="2035081" cy="1225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6122" y="548680"/>
            <a:ext cx="1861740" cy="1249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312" y="655694"/>
            <a:ext cx="1373113" cy="103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480" y="2374521"/>
            <a:ext cx="1478107" cy="1090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7" y="2374521"/>
            <a:ext cx="1740966" cy="968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401381"/>
            <a:ext cx="1368152" cy="1053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32810" y="3541505"/>
            <a:ext cx="13631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выходит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9644" y="1896864"/>
            <a:ext cx="15717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переходит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20491" y="1896864"/>
            <a:ext cx="1434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подходит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746312" y="1896864"/>
            <a:ext cx="1122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входит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35897" y="3541505"/>
            <a:ext cx="12520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обходит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55984" y="3541505"/>
            <a:ext cx="11098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уходит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3528" y="4005064"/>
            <a:ext cx="5616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Это однокоренные слова с корнем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ход.</a:t>
            </a:r>
          </a:p>
        </p:txBody>
      </p:sp>
      <p:sp>
        <p:nvSpPr>
          <p:cNvPr id="20" name="Дуга 19"/>
          <p:cNvSpPr/>
          <p:nvPr/>
        </p:nvSpPr>
        <p:spPr>
          <a:xfrm rot="18666767">
            <a:off x="1418148" y="1893231"/>
            <a:ext cx="615123" cy="700392"/>
          </a:xfrm>
          <a:prstGeom prst="arc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Дуга 20"/>
          <p:cNvSpPr/>
          <p:nvPr/>
        </p:nvSpPr>
        <p:spPr>
          <a:xfrm rot="18666767">
            <a:off x="4198819" y="1893231"/>
            <a:ext cx="615123" cy="700392"/>
          </a:xfrm>
          <a:prstGeom prst="arc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Дуга 21"/>
          <p:cNvSpPr/>
          <p:nvPr/>
        </p:nvSpPr>
        <p:spPr>
          <a:xfrm rot="18666767">
            <a:off x="6904828" y="1893231"/>
            <a:ext cx="615123" cy="700392"/>
          </a:xfrm>
          <a:prstGeom prst="arc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Дуга 22"/>
          <p:cNvSpPr/>
          <p:nvPr/>
        </p:nvSpPr>
        <p:spPr>
          <a:xfrm rot="18666767">
            <a:off x="7036745" y="3577357"/>
            <a:ext cx="615123" cy="700392"/>
          </a:xfrm>
          <a:prstGeom prst="arc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Дуга 23"/>
          <p:cNvSpPr/>
          <p:nvPr/>
        </p:nvSpPr>
        <p:spPr>
          <a:xfrm rot="18666767">
            <a:off x="3954340" y="3577357"/>
            <a:ext cx="615123" cy="700392"/>
          </a:xfrm>
          <a:prstGeom prst="arc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Дуга 24"/>
          <p:cNvSpPr/>
          <p:nvPr/>
        </p:nvSpPr>
        <p:spPr>
          <a:xfrm rot="18666767">
            <a:off x="1202126" y="3577357"/>
            <a:ext cx="615123" cy="700392"/>
          </a:xfrm>
          <a:prstGeom prst="arc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3528" y="4005064"/>
            <a:ext cx="85230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Все слова 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образовались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от слова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ходит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но каждое из них имеет своё лексическое значение. Обрати внимание на часть слова, которая находится перед корнем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5984" y="354520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77189" y="1900832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717880" y="1894726"/>
            <a:ext cx="6631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746310" y="1893996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31682" y="3541505"/>
            <a:ext cx="591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635897" y="354150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80988" y="5121760"/>
            <a:ext cx="864230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                                                          Именно с помощью этой 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части образовались новые слова. В русском языке эта часть 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слова называется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приставкой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Посмотри каким знаком 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выделяется приставка.</a:t>
            </a: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826480" y="1944011"/>
            <a:ext cx="6583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1484796" y="1944011"/>
            <a:ext cx="0" cy="1588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3811701" y="1990319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4268901" y="1990319"/>
            <a:ext cx="0" cy="1588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774998" y="3617209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1232198" y="3617209"/>
            <a:ext cx="0" cy="1588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3721677" y="3613513"/>
            <a:ext cx="30174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4023423" y="3613513"/>
            <a:ext cx="0" cy="1588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6855984" y="3617209"/>
            <a:ext cx="23920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7095186" y="3617209"/>
            <a:ext cx="0" cy="1588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6757359" y="1966359"/>
            <a:ext cx="23920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6996561" y="1966359"/>
            <a:ext cx="0" cy="1588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Стрелка вправо 72">
            <a:hlinkClick r:id="" action="ppaction://hlinkshowjump?jump=nextslide"/>
          </p:cNvPr>
          <p:cNvSpPr/>
          <p:nvPr/>
        </p:nvSpPr>
        <p:spPr>
          <a:xfrm>
            <a:off x="8676456" y="6481912"/>
            <a:ext cx="402344" cy="360040"/>
          </a:xfrm>
          <a:prstGeom prst="rightArrow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104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  <p:bldP spid="15" grpId="0"/>
      <p:bldP spid="16" grpId="0"/>
      <p:bldP spid="17" grpId="0"/>
      <p:bldP spid="18" grpId="0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/>
      <p:bldP spid="4" grpId="0"/>
      <p:bldP spid="28" grpId="0"/>
      <p:bldP spid="29" grpId="0"/>
      <p:bldP spid="30" grpId="0"/>
      <p:bldP spid="31" grpId="0"/>
      <p:bldP spid="32" grpId="0"/>
      <p:bldP spid="33" grpId="0"/>
      <p:bldP spid="7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static.vecteezy.com/system/resources/thumbnails/001/967/165/small_2x/child-go-to-the-school-free-vector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12160" y="1741952"/>
            <a:ext cx="4032448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520" y="332656"/>
            <a:ext cx="693260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Приставка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-  это значимая часть слова, которая</a:t>
            </a:r>
          </a:p>
          <a:p>
            <a:pPr>
              <a:lnSpc>
                <a:spcPct val="150000"/>
              </a:lnSpc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стоит перед корнем и служит для образования </a:t>
            </a:r>
          </a:p>
          <a:p>
            <a:pPr>
              <a:lnSpc>
                <a:spcPct val="150000"/>
              </a:lnSpc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новых слов: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4477" y="2077891"/>
            <a:ext cx="47245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ходить –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ходить,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ходить;</a:t>
            </a:r>
          </a:p>
          <a:p>
            <a:pPr>
              <a:lnSpc>
                <a:spcPct val="150000"/>
              </a:lnSpc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добрый –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добрый,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добрить.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35696" y="2069891"/>
            <a:ext cx="3561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latin typeface="Times New Roman"/>
                <a:cs typeface="Times New Roman"/>
              </a:rPr>
              <a:t>´</a:t>
            </a:r>
            <a:endParaRPr lang="ru-RU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656758" y="2069891"/>
            <a:ext cx="3561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latin typeface="Times New Roman"/>
                <a:cs typeface="Times New Roman"/>
              </a:rPr>
              <a:t>´</a:t>
            </a:r>
            <a:endParaRPr lang="ru-RU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220072" y="2069891"/>
            <a:ext cx="3561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latin typeface="Times New Roman"/>
                <a:cs typeface="Times New Roman"/>
              </a:rPr>
              <a:t>´</a:t>
            </a:r>
            <a:endParaRPr lang="ru-RU" sz="4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479508" y="2614048"/>
            <a:ext cx="3561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latin typeface="Times New Roman"/>
                <a:cs typeface="Times New Roman"/>
              </a:rPr>
              <a:t>´</a:t>
            </a:r>
            <a:endParaRPr lang="ru-RU" sz="4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275856" y="2614048"/>
            <a:ext cx="3561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latin typeface="Times New Roman"/>
                <a:cs typeface="Times New Roman"/>
              </a:rPr>
              <a:t>´</a:t>
            </a:r>
            <a:endParaRPr lang="ru-RU" sz="4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716016" y="2614048"/>
            <a:ext cx="3561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latin typeface="Times New Roman"/>
                <a:cs typeface="Times New Roman"/>
              </a:rPr>
              <a:t>´</a:t>
            </a:r>
            <a:endParaRPr lang="ru-RU" sz="4000" b="1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455416" y="2845458"/>
            <a:ext cx="21837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673786" y="2845458"/>
            <a:ext cx="0" cy="1588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617540" y="2265010"/>
            <a:ext cx="6583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275856" y="2265010"/>
            <a:ext cx="0" cy="1588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355976" y="2265010"/>
            <a:ext cx="50066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856644" y="2265010"/>
            <a:ext cx="0" cy="1588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699792" y="2834648"/>
            <a:ext cx="4972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197054" y="2834648"/>
            <a:ext cx="0" cy="1588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566211" y="3331070"/>
            <a:ext cx="314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Прочитай приставки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38871" y="4005064"/>
            <a:ext cx="632577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до-            о-/об-            на-          пере-         вы-</a:t>
            </a:r>
          </a:p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по-            от-                над-        пред-         в-</a:t>
            </a:r>
          </a:p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про-          под-              за-           при-          у-</a:t>
            </a:r>
          </a:p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с-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99771" y="5774400"/>
            <a:ext cx="5603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Приставки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всегда пишутся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одинаково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0" name="Стрелка вправо 29">
            <a:hlinkClick r:id="" action="ppaction://hlinkshowjump?jump=nextslide"/>
          </p:cNvPr>
          <p:cNvSpPr/>
          <p:nvPr/>
        </p:nvSpPr>
        <p:spPr>
          <a:xfrm>
            <a:off x="8676456" y="6481912"/>
            <a:ext cx="402344" cy="360040"/>
          </a:xfrm>
          <a:prstGeom prst="rightArrow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434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29451" y="260648"/>
            <a:ext cx="4426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найти в слове приставку?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75856" y="980728"/>
            <a:ext cx="19536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поджарить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54705" y="1772816"/>
            <a:ext cx="4201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Подбери однокоренное слово</a:t>
            </a:r>
          </a:p>
        </p:txBody>
      </p:sp>
      <p:pic>
        <p:nvPicPr>
          <p:cNvPr id="5" name="Picture 2" descr="https://static.vecteezy.com/system/resources/thumbnails/001/967/165/small_2x/child-go-to-the-school-free-vector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12160" y="1741952"/>
            <a:ext cx="4032448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83568" y="2967335"/>
            <a:ext cx="2165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без приставки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67944" y="2967335"/>
            <a:ext cx="3059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 другой приставкой</a:t>
            </a:r>
          </a:p>
        </p:txBody>
      </p:sp>
      <p:cxnSp>
        <p:nvCxnSpPr>
          <p:cNvPr id="9" name="Прямая со стрелкой 8"/>
          <p:cNvCxnSpPr>
            <a:stCxn id="3" idx="2"/>
          </p:cNvCxnSpPr>
          <p:nvPr/>
        </p:nvCxnSpPr>
        <p:spPr>
          <a:xfrm>
            <a:off x="4252694" y="1503948"/>
            <a:ext cx="0" cy="3554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860032" y="2288995"/>
            <a:ext cx="802282" cy="77596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2195736" y="2234481"/>
            <a:ext cx="936104" cy="82222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46590" y="3739888"/>
            <a:ext cx="1225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жарить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514925" y="3790065"/>
            <a:ext cx="18469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жарить</a:t>
            </a: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4530874" y="3861048"/>
            <a:ext cx="6583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5189190" y="3861048"/>
            <a:ext cx="0" cy="1588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83568" y="4892000"/>
            <a:ext cx="63932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   Часть слова, которая стоит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перед корнем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 будет приставкой.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275856" y="976192"/>
            <a:ext cx="741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</a:t>
            </a: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3228491" y="1124744"/>
            <a:ext cx="6583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3886807" y="1124744"/>
            <a:ext cx="0" cy="1588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Стрелка вправо 30">
            <a:hlinkClick r:id="" action="ppaction://hlinkshowjump?jump=nextslide"/>
          </p:cNvPr>
          <p:cNvSpPr/>
          <p:nvPr/>
        </p:nvSpPr>
        <p:spPr>
          <a:xfrm>
            <a:off x="8676456" y="6481912"/>
            <a:ext cx="402344" cy="360040"/>
          </a:xfrm>
          <a:prstGeom prst="rightArrow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54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23" grpId="0"/>
      <p:bldP spid="24" grpId="0"/>
      <p:bldP spid="27" grpId="0"/>
      <p:bldP spid="28" grpId="0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985BA9B-DBAC-4175-9999-453EA711E007}"/>
              </a:ext>
            </a:extLst>
          </p:cNvPr>
          <p:cNvSpPr txBox="1"/>
          <p:nvPr/>
        </p:nvSpPr>
        <p:spPr>
          <a:xfrm>
            <a:off x="2843808" y="1556792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Писал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-вы, -под, -за, -на, -пере </a:t>
            </a:r>
            <a:endParaRPr lang="ru-RU" sz="2400" dirty="0"/>
          </a:p>
        </p:txBody>
      </p:sp>
      <p:pic>
        <p:nvPicPr>
          <p:cNvPr id="4" name="Picture 2" descr="https://static.vecteezy.com/system/resources/thumbnails/001/967/165/small_2x/child-go-to-the-school-free-vector.jpg">
            <a:extLst>
              <a:ext uri="{FF2B5EF4-FFF2-40B4-BE49-F238E27FC236}">
                <a16:creationId xmlns:a16="http://schemas.microsoft.com/office/drawing/2014/main" id="{72795E77-4604-4C59-983C-D57EDFB4DA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9000" y="2271181"/>
            <a:ext cx="4032448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33106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504</Words>
  <Application>Microsoft Office PowerPoint</Application>
  <PresentationFormat>Экран (4:3)</PresentationFormat>
  <Paragraphs>105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валя</dc:creator>
  <cp:lastModifiedBy>user</cp:lastModifiedBy>
  <cp:revision>26</cp:revision>
  <dcterms:created xsi:type="dcterms:W3CDTF">2022-08-20T14:12:42Z</dcterms:created>
  <dcterms:modified xsi:type="dcterms:W3CDTF">2023-11-21T07:46:08Z</dcterms:modified>
</cp:coreProperties>
</file>