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sldIdLst>
    <p:sldId id="256" r:id="rId4"/>
    <p:sldId id="259" r:id="rId5"/>
    <p:sldId id="258" r:id="rId6"/>
    <p:sldId id="274" r:id="rId7"/>
    <p:sldId id="265" r:id="rId8"/>
    <p:sldId id="257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60" r:id="rId22"/>
    <p:sldId id="276" r:id="rId23"/>
    <p:sldId id="26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201"/>
    <a:srgbClr val="713605"/>
    <a:srgbClr val="FF6600"/>
    <a:srgbClr val="FFCC66"/>
    <a:srgbClr val="FF5050"/>
    <a:srgbClr val="C56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45" autoAdjust="0"/>
    <p:restoredTop sz="94660"/>
  </p:normalViewPr>
  <p:slideViewPr>
    <p:cSldViewPr>
      <p:cViewPr varScale="1">
        <p:scale>
          <a:sx n="69" d="100"/>
          <a:sy n="69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30E3-A8D3-4DF5-B8F0-8E09C4530BA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9BD7-F9D4-4641-85F9-FD69EA121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9BD7-F9D4-4641-85F9-FD69EA12142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5B4A-4EE1-4B2D-877B-B0677B7A055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C824-106C-4634-8F52-4C910E73D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&#1084;&#1072;&#1084;&#1072;\&#1082;&#1086;&#1085;&#1082;&#1091;&#1088;&#1089;%20&#1069;&#1054;&#1056;%202013\&#1058;&#1088;&#1077;&#1085;&#1072;&#1078;&#1105;&#1088;.%20&#1055;&#1088;&#1072;&#1074;&#1086;&#1087;&#1080;&#1089;&#1072;&#1085;&#1080;&#1077;%20&#1073;&#1077;&#1079;&#1091;&#1076;&#1072;&#1088;&#1085;&#1099;&#1093;%20&#1075;&#1083;&#1072;&#1089;&#1085;&#1099;&#1093;%20&#1074;%20&#1082;&#1086;&#1088;&#1085;&#1077;%20&#1089;&#1083;&#1086;&#1074;&#1072;\nastoyashiy_drug.mp3" TargetMode="External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2;&#1074;&#1086;&#1087;&#1080;&#1089;&#1072;&#1085;&#1080;&#1077;%20&#1073;&#1077;&#1079;&#1091;&#1076;&#1072;&#1088;&#1085;&#1099;&#1093;%20&#1075;&#1083;&#1072;&#1089;&#1085;&#1099;&#1093;%20&#1074;%20&#1082;&#1086;&#1088;&#1085;&#1077;%20&#1089;&#1083;&#1086;&#1074;&#1072;.&#1090;&#1088;&#1077;&#1085;&#1072;&#1078;&#1105;&#1088;%20.%202%20&#1082;&#1083;&#1072;&#1089;&#1089;%20pptx.pptx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57356" y="4500570"/>
            <a:ext cx="5143536" cy="10429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13605"/>
                </a:solidFill>
              </a:rPr>
              <a:t>Для 4 класса на открытый урок</a:t>
            </a:r>
          </a:p>
          <a:p>
            <a:endParaRPr lang="ru-RU" dirty="0">
              <a:solidFill>
                <a:srgbClr val="713605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Правописание безударных гласных в корне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ама\разные картинки\картинки-фото\leopold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5745"/>
            <a:ext cx="3957644" cy="400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_жата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357298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 </a:t>
            </a:r>
            <a:r>
              <a:rPr lang="ru-RU" sz="3600" b="1" dirty="0" err="1" smtClean="0">
                <a:solidFill>
                  <a:srgbClr val="0070C0"/>
                </a:solidFill>
              </a:rPr>
              <a:t>лчата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500570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л  </a:t>
            </a:r>
            <a:r>
              <a:rPr lang="ru-RU" sz="3600" b="1" dirty="0" err="1" smtClean="0">
                <a:solidFill>
                  <a:srgbClr val="0070C0"/>
                </a:solidFill>
              </a:rPr>
              <a:t>сята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28934"/>
            <a:ext cx="2446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з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</a:rPr>
              <a:t>йчата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928934"/>
            <a:ext cx="259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зв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</a:rPr>
              <a:t>рята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928934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кр</a:t>
            </a:r>
            <a:r>
              <a:rPr lang="ru-RU" sz="3600" b="1" dirty="0" smtClean="0">
                <a:solidFill>
                  <a:srgbClr val="0070C0"/>
                </a:solidFill>
              </a:rPr>
              <a:t>  ты,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00570"/>
            <a:ext cx="331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  </a:t>
            </a:r>
            <a:r>
              <a:rPr lang="ru-RU" sz="3600" b="1" dirty="0" err="1" smtClean="0">
                <a:solidFill>
                  <a:srgbClr val="0070C0"/>
                </a:solidFill>
              </a:rPr>
              <a:t>дв</a:t>
            </a:r>
            <a:r>
              <a:rPr lang="ru-RU" sz="3600" b="1" dirty="0" smtClean="0">
                <a:solidFill>
                  <a:srgbClr val="0070C0"/>
                </a:solidFill>
              </a:rPr>
              <a:t>  жата,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357298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  рока,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24188" b="15118"/>
          <a:stretch>
            <a:fillRect/>
          </a:stretch>
        </p:blipFill>
        <p:spPr bwMode="auto">
          <a:xfrm rot="618377">
            <a:off x="6947299" y="4107735"/>
            <a:ext cx="1712725" cy="131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5722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40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04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049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3702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1520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0056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6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1357298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428992" y="1357298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000760" y="1357298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о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14414" y="2928934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а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286248" y="2928934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929454" y="2928934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214414" y="4500570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143108" y="4500570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714876" y="4500570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643834" y="6000768"/>
            <a:ext cx="785818" cy="357190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7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295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черний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1428736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см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шной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42873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дн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вной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000372"/>
            <a:ext cx="26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сёлый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000372"/>
            <a:ext cx="3257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дской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72008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машний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000372"/>
            <a:ext cx="247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л  той,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572008"/>
            <a:ext cx="306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кр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сивый.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24188" b="15118"/>
          <a:stretch>
            <a:fillRect/>
          </a:stretch>
        </p:blipFill>
        <p:spPr bwMode="auto">
          <a:xfrm rot="618377">
            <a:off x="7098027" y="4360192"/>
            <a:ext cx="1602328" cy="12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57224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е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и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е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и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е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2330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и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е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90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и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29058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о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92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о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5786" y="3929066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28" y="3929066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о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29124" y="400050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6" y="400050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о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428736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00496" y="1428736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786578" y="1428736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57224" y="300037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71868" y="300037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143372" y="300037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643702" y="300037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7286644" y="3000372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57224" y="4572008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714876" y="4572008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7" name="Управляющая кнопка: назад 36">
            <a:hlinkClick r:id="rId3" action="ppaction://hlinksldjump" highlightClick="1"/>
          </p:cNvPr>
          <p:cNvSpPr/>
          <p:nvPr/>
        </p:nvSpPr>
        <p:spPr>
          <a:xfrm>
            <a:off x="7643834" y="5929330"/>
            <a:ext cx="785818" cy="357190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04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слова с безударной гласной в корне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Кликни  мышкой  на  эти слова.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верный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слово окрасится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 цвет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неверный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слово окрасится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цвет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026" name="Picture 2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29066"/>
            <a:ext cx="1847850" cy="14287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89" t="11491" r="1889" b="23409"/>
          <a:stretch>
            <a:fillRect/>
          </a:stretch>
        </p:blipFill>
        <p:spPr bwMode="auto">
          <a:xfrm>
            <a:off x="428596" y="257174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ама\разные картинки\картинки-фото\leopold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1428760" cy="1822633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889" t="11491" r="1889" b="23409"/>
          <a:stretch>
            <a:fillRect/>
          </a:stretch>
        </p:blipFill>
        <p:spPr bwMode="auto">
          <a:xfrm>
            <a:off x="357158" y="42860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1000108"/>
            <a:ext cx="221457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банка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1000108"/>
            <a:ext cx="2357454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ведро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3071810"/>
            <a:ext cx="321471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маленькая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3357562"/>
            <a:ext cx="3143272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большая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4286256"/>
            <a:ext cx="2357454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речка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4643446"/>
            <a:ext cx="2571768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река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5500702"/>
            <a:ext cx="2357454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озеро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8794" y="2071678"/>
            <a:ext cx="2428892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весело</a:t>
            </a:r>
            <a:endParaRPr lang="ru-RU" sz="3200" b="1" dirty="0">
              <a:solidFill>
                <a:srgbClr val="713605"/>
              </a:solidFill>
            </a:endParaRPr>
          </a:p>
        </p:txBody>
      </p:sp>
      <p:pic>
        <p:nvPicPr>
          <p:cNvPr id="11" name="Picture 2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214554"/>
            <a:ext cx="1071570" cy="828533"/>
          </a:xfrm>
          <a:prstGeom prst="rect">
            <a:avLst/>
          </a:prstGeom>
          <a:noFill/>
        </p:spPr>
      </p:pic>
      <p:pic>
        <p:nvPicPr>
          <p:cNvPr id="2050" name="Picture 2" descr="D:\мама\разные картинки\картинки-фото\leopold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143512"/>
            <a:ext cx="904869" cy="115431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786314" y="5286388"/>
            <a:ext cx="250033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ловить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4" y="2071678"/>
            <a:ext cx="250033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13605"/>
                </a:solidFill>
              </a:rPr>
              <a:t>червяк</a:t>
            </a:r>
            <a:endParaRPr lang="ru-RU" sz="3200" b="1" dirty="0">
              <a:solidFill>
                <a:srgbClr val="713605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785818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889" t="11491" r="1889" b="23409"/>
          <a:stretch>
            <a:fillRect/>
          </a:stretch>
        </p:blipFill>
        <p:spPr bwMode="auto">
          <a:xfrm>
            <a:off x="357158" y="42860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ама\разные картинки\картинки-фото\leopold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43512"/>
            <a:ext cx="904869" cy="1154319"/>
          </a:xfrm>
          <a:prstGeom prst="rect">
            <a:avLst/>
          </a:prstGeom>
          <a:noFill/>
        </p:spPr>
      </p:pic>
      <p:pic>
        <p:nvPicPr>
          <p:cNvPr id="4" name="Picture 2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214554"/>
            <a:ext cx="1071570" cy="82853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71736" y="714356"/>
            <a:ext cx="228601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дождик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928670"/>
            <a:ext cx="2786082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водичка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1857364"/>
            <a:ext cx="257176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кормит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3000372"/>
            <a:ext cx="285752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смешной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4" y="2285992"/>
            <a:ext cx="2357454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денёк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4143380"/>
            <a:ext cx="2714644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свистит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4643446"/>
            <a:ext cx="257176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водный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3357562"/>
            <a:ext cx="2714644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сидит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214950"/>
            <a:ext cx="2428892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волна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785818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889" t="11491" r="1889" b="23409"/>
          <a:stretch>
            <a:fillRect/>
          </a:stretch>
        </p:blipFill>
        <p:spPr bwMode="auto">
          <a:xfrm>
            <a:off x="357158" y="42860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ама\разные картинки\картинки-фото\leopold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43512"/>
            <a:ext cx="904869" cy="1154319"/>
          </a:xfrm>
          <a:prstGeom prst="rect">
            <a:avLst/>
          </a:prstGeom>
          <a:noFill/>
        </p:spPr>
      </p:pic>
      <p:pic>
        <p:nvPicPr>
          <p:cNvPr id="4" name="Picture 2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214554"/>
            <a:ext cx="1071570" cy="82853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71736" y="857232"/>
            <a:ext cx="235745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птица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785794"/>
            <a:ext cx="235745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летать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2071678"/>
            <a:ext cx="235745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поёт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2071678"/>
            <a:ext cx="235745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небо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286124"/>
            <a:ext cx="3357586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нет  голоса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214686"/>
            <a:ext cx="307183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  дереве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4286256"/>
            <a:ext cx="350046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над  головой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4286256"/>
            <a:ext cx="2928958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бегать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08" y="5357826"/>
            <a:ext cx="235745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плясать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5357826"/>
            <a:ext cx="271464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смотреть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Управляющая кнопка: назад 14">
            <a:hlinkClick r:id="rId5" action="ppaction://hlinksldjump" highlightClick="1"/>
          </p:cNvPr>
          <p:cNvSpPr/>
          <p:nvPr/>
        </p:nvSpPr>
        <p:spPr>
          <a:xfrm>
            <a:off x="7858148" y="6072206"/>
            <a:ext cx="785818" cy="357190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000108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проверочное слово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Кликни  мышкой  на  слово.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верный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слово окрасится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займёт  место рядом с проверяемым словом, и в этом слове появится пропущенная буква.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неверный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слово окрасится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Подумай  и выбери другой ответ.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245"/>
          <a:stretch>
            <a:fillRect/>
          </a:stretch>
        </p:blipFill>
        <p:spPr bwMode="auto">
          <a:xfrm>
            <a:off x="785786" y="1928802"/>
            <a:ext cx="2786082" cy="42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мама\разные картинки\Бабочки\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85794"/>
            <a:ext cx="642942" cy="71488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6072206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д_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мишко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-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928670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домовой,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000108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нет  домов,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1000108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домик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321571" y="3321843"/>
            <a:ext cx="5143536" cy="71438"/>
          </a:xfrm>
          <a:prstGeom prst="line">
            <a:avLst/>
          </a:prstGeom>
          <a:ln w="34925">
            <a:solidFill>
              <a:srgbClr val="C56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28860" y="928670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</a:t>
            </a:r>
            <a:r>
              <a:rPr lang="ru-RU" sz="2400" u="sng" dirty="0" smtClean="0">
                <a:solidFill>
                  <a:srgbClr val="00B050"/>
                </a:solidFill>
              </a:rPr>
              <a:t>о</a:t>
            </a:r>
            <a:r>
              <a:rPr lang="ru-RU" sz="2400" dirty="0" smtClean="0">
                <a:solidFill>
                  <a:srgbClr val="00B050"/>
                </a:solidFill>
              </a:rPr>
              <a:t>мик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92867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857364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  </a:t>
            </a:r>
            <a:r>
              <a:rPr lang="ru-RU" sz="2400" dirty="0" err="1" smtClean="0">
                <a:solidFill>
                  <a:srgbClr val="7030A0"/>
                </a:solidFill>
              </a:rPr>
              <a:t>довый</a:t>
            </a:r>
            <a:r>
              <a:rPr lang="ru-RU" sz="2400" dirty="0" smtClean="0">
                <a:solidFill>
                  <a:srgbClr val="7030A0"/>
                </a:solidFill>
              </a:rPr>
              <a:t> -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857364"/>
            <a:ext cx="94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садик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857364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садовник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1857364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сады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786058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з</a:t>
            </a:r>
            <a:r>
              <a:rPr lang="ru-RU" sz="2400" dirty="0" smtClean="0">
                <a:solidFill>
                  <a:srgbClr val="7030A0"/>
                </a:solidFill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</a:rPr>
              <a:t>рно</a:t>
            </a:r>
            <a:r>
              <a:rPr lang="ru-RU" sz="2400" dirty="0" smtClean="0">
                <a:solidFill>
                  <a:srgbClr val="7030A0"/>
                </a:solidFill>
              </a:rPr>
              <a:t> -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857496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зерновой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2857496"/>
            <a:ext cx="94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зёрна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786578" y="2857496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зернистый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3643314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цв</a:t>
            </a:r>
            <a:r>
              <a:rPr lang="ru-RU" sz="2400" dirty="0" smtClean="0">
                <a:solidFill>
                  <a:srgbClr val="7030A0"/>
                </a:solidFill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</a:rPr>
              <a:t>тёт</a:t>
            </a:r>
            <a:r>
              <a:rPr lang="ru-RU" sz="2400" dirty="0" smtClean="0">
                <a:solidFill>
                  <a:srgbClr val="7030A0"/>
                </a:solidFill>
              </a:rPr>
              <a:t>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3643314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цветной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3643314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цвет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29454" y="3643314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цветок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500570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н</a:t>
            </a:r>
            <a:r>
              <a:rPr lang="ru-RU" sz="2400" dirty="0" smtClean="0">
                <a:solidFill>
                  <a:srgbClr val="7030A0"/>
                </a:solidFill>
              </a:rPr>
              <a:t>  чует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4500570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ночка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4500570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ночевать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4500570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ночной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42926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п</a:t>
            </a:r>
            <a:r>
              <a:rPr lang="ru-RU" sz="2400" dirty="0" smtClean="0">
                <a:solidFill>
                  <a:srgbClr val="7030A0"/>
                </a:solidFill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</a:rPr>
              <a:t>ро</a:t>
            </a:r>
            <a:r>
              <a:rPr lang="ru-RU" sz="2400" dirty="0" smtClean="0">
                <a:solidFill>
                  <a:srgbClr val="7030A0"/>
                </a:solidFill>
              </a:rPr>
              <a:t> -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71934" y="5500702"/>
            <a:ext cx="1460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пернатые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15008" y="5500702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оперенье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86644" y="550070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перья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1857364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</a:t>
            </a:r>
            <a:r>
              <a:rPr lang="ru-RU" sz="2400" u="sng" dirty="0" smtClean="0">
                <a:solidFill>
                  <a:srgbClr val="00B050"/>
                </a:solidFill>
              </a:rPr>
              <a:t>а</a:t>
            </a:r>
            <a:r>
              <a:rPr lang="ru-RU" sz="2400" dirty="0" smtClean="0">
                <a:solidFill>
                  <a:srgbClr val="00B050"/>
                </a:solidFill>
              </a:rPr>
              <a:t>дик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185736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86058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</a:t>
            </a:r>
            <a:r>
              <a:rPr lang="ru-RU" sz="2400" u="sng" dirty="0" smtClean="0">
                <a:solidFill>
                  <a:srgbClr val="00B050"/>
                </a:solidFill>
              </a:rPr>
              <a:t>ё</a:t>
            </a:r>
            <a:r>
              <a:rPr lang="ru-RU" sz="2400" dirty="0" smtClean="0">
                <a:solidFill>
                  <a:srgbClr val="00B050"/>
                </a:solidFill>
              </a:rPr>
              <a:t>рна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472" y="278605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е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71670" y="364331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цв</a:t>
            </a:r>
            <a:r>
              <a:rPr lang="ru-RU" sz="2400" u="sng" dirty="0" smtClean="0">
                <a:solidFill>
                  <a:srgbClr val="00B050"/>
                </a:solidFill>
              </a:rPr>
              <a:t>е</a:t>
            </a:r>
            <a:r>
              <a:rPr lang="ru-RU" sz="2400" dirty="0" smtClean="0">
                <a:solidFill>
                  <a:srgbClr val="00B050"/>
                </a:solidFill>
              </a:rPr>
              <a:t>т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786" y="364331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е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500570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</a:t>
            </a:r>
            <a:r>
              <a:rPr lang="ru-RU" sz="2400" u="sng" dirty="0" smtClean="0">
                <a:solidFill>
                  <a:srgbClr val="00B050"/>
                </a:solidFill>
              </a:rPr>
              <a:t>о</a:t>
            </a:r>
            <a:r>
              <a:rPr lang="ru-RU" sz="2400" dirty="0" smtClean="0">
                <a:solidFill>
                  <a:srgbClr val="00B050"/>
                </a:solidFill>
              </a:rPr>
              <a:t>чка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450057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429264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</a:t>
            </a:r>
            <a:r>
              <a:rPr lang="ru-RU" sz="2400" u="sng" dirty="0" smtClean="0">
                <a:solidFill>
                  <a:srgbClr val="00B050"/>
                </a:solidFill>
              </a:rPr>
              <a:t>е</a:t>
            </a:r>
            <a:r>
              <a:rPr lang="ru-RU" sz="2400" dirty="0" smtClean="0">
                <a:solidFill>
                  <a:srgbClr val="00B050"/>
                </a:solidFill>
              </a:rPr>
              <a:t>рья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2910" y="542926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е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41" name="Управляющая кнопка: назад 40">
            <a:hlinkClick r:id="rId2" action="ppaction://hlinksldjump" highlightClick="1"/>
          </p:cNvPr>
          <p:cNvSpPr/>
          <p:nvPr/>
        </p:nvSpPr>
        <p:spPr>
          <a:xfrm>
            <a:off x="7786710" y="6072206"/>
            <a:ext cx="785818" cy="285752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3C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843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98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98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98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98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98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20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4097" grpId="0"/>
      <p:bldP spid="20" grpId="0"/>
      <p:bldP spid="21" grpId="0"/>
      <p:bldP spid="4098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D:\мама\разные картинки\картинки-фото\РУЧКА И ТЕТРА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43380"/>
            <a:ext cx="2935452" cy="1937399"/>
          </a:xfrm>
          <a:prstGeom prst="rect">
            <a:avLst/>
          </a:prstGeom>
          <a:noFill/>
        </p:spPr>
      </p:pic>
      <p:pic>
        <p:nvPicPr>
          <p:cNvPr id="45060" name="Picture 4" descr="D:\мама\разные картинки\картинки-фото\leopold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2571768" cy="2600757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357166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Внимательно прочитай текст!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Найди ошибки в словах с безударной гласной в корне, исправь их.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этого в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левом нижнем углу слайда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найди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фломастер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кликни на него мышкой. Потом можешь исправлять буквы.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После редактирования всего текста снова иди в левый нижний угол, кликни на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стрелку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Теперь ты можешь проверить свою работу. Кликни на слово «проверка».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6" name="Picture 2" descr="D:\мама\разные картинки\картинки-фото\leopold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127744"/>
            <a:ext cx="2000264" cy="173025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72462" y="6143644"/>
            <a:ext cx="64294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Харошо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лису! Дует тёплый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витерок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Поют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дразды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лугу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цвиты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траве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 берёзой вырос гриб. У сосны нара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Жёлтый лист упал с осины. Скоро наступит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осинь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4929198"/>
            <a:ext cx="821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рошо в 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су! Дует тёплый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терок. Поют др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зды. На лугу 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ты. В траве яг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ды. Под берёзой вырос гриб. У сосны 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 кр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та. Жёлтый лист упал с осины. Скоро наступит 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3929066"/>
            <a:ext cx="2571768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E53201"/>
                </a:solidFill>
              </a:rPr>
              <a:t>Проверка</a:t>
            </a:r>
            <a:endParaRPr lang="ru-RU" sz="2000" b="1" dirty="0">
              <a:solidFill>
                <a:srgbClr val="E53201"/>
              </a:solidFill>
            </a:endParaRPr>
          </a:p>
        </p:txBody>
      </p:sp>
      <p:pic>
        <p:nvPicPr>
          <p:cNvPr id="3075" name="Picture 3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14752"/>
            <a:ext cx="1423991" cy="110102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разные картинки\картинки-фото\фон к презентации дос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00042"/>
            <a:ext cx="2779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ДОРОГОЙ ДРУГ!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714380" cy="357190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2976" y="928670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Перед тобой  тренажёр, который поможет  тебе научиться правильно писать слова с безударной гласной в корне 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На первых слайдах вспомни правила по этой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Для выбора упражнений иди на слайд № 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85786" y="2285992"/>
          <a:ext cx="2791705" cy="2100261"/>
        </p:xfrm>
        <a:graphic>
          <a:graphicData uri="http://schemas.openxmlformats.org/presentationml/2006/ole">
            <p:oleObj spid="_x0000_s24578" name="Slide" r:id="rId5" imgW="4568937" imgH="3426026" progId="PowerPoint.Slide.12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43306" y="2143116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На этом слайде  для выбора упражнения  кликни мышкой на номер задания.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Перед выполнением упражнений внимательно читай задания и инструкции.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После выполнения работы над упражнением следуй по стрелкам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713605"/>
                </a:solidFill>
                <a:ea typeface="Calibri" pitchFamily="34" charset="0"/>
                <a:cs typeface="Times New Roman" pitchFamily="18" charset="0"/>
              </a:rPr>
              <a:t>          или            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42910" y="4500570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В конце тренажёра есть значок           . Он приведёт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тебя на последние слайды с информацией.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После выполнения всех заданий, появиться ссылка в окошке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Сохранить рукописные примечания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?»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кликни на слово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«удалить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3786182" y="4071942"/>
            <a:ext cx="428628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noaction" highlightClick="1"/>
          </p:cNvPr>
          <p:cNvSpPr/>
          <p:nvPr/>
        </p:nvSpPr>
        <p:spPr>
          <a:xfrm>
            <a:off x="4857752" y="4071942"/>
            <a:ext cx="500066" cy="285752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noaction" highlightClick="1"/>
          </p:cNvPr>
          <p:cNvSpPr/>
          <p:nvPr/>
        </p:nvSpPr>
        <p:spPr>
          <a:xfrm>
            <a:off x="4214810" y="4643446"/>
            <a:ext cx="428628" cy="357190"/>
          </a:xfrm>
          <a:prstGeom prst="actionButtonHome">
            <a:avLst/>
          </a:prstGeom>
          <a:solidFill>
            <a:srgbClr val="FFCC66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71802" y="6215082"/>
            <a:ext cx="2643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5320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Желаем удачи!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E5320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357166"/>
            <a:ext cx="82867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Пришла зимушка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Сильные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марозы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скавали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озёра и реки.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засыпали землю. Тихо в лисах и полях. Природа уснула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Халодный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ветир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гуляет кругом.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видны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зверей.  Это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лесичка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снегом мышей.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00034" y="4500570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Пришла зимушка – 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ма. Сильные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розы 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 озёра и реки.  Сн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 засыпали землю. Тихо в 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 и полях. Природа уснула до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сны. 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лодный 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 гуляет кругом. На сн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 видны сл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 зверей.  Это 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сичка 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вила под снегом мышей.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3714752"/>
            <a:ext cx="2857520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E53201"/>
                </a:solidFill>
              </a:rPr>
              <a:t>Проверка</a:t>
            </a:r>
            <a:endParaRPr lang="ru-RU" sz="2000" b="1" dirty="0">
              <a:solidFill>
                <a:srgbClr val="E53201"/>
              </a:solidFill>
            </a:endParaRPr>
          </a:p>
        </p:txBody>
      </p:sp>
      <p:pic>
        <p:nvPicPr>
          <p:cNvPr id="5" name="Picture 3" descr="D:\мама\разные картинки\картинки-фото\мышоно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00438"/>
            <a:ext cx="1357322" cy="104947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001024" y="6143644"/>
            <a:ext cx="642942" cy="357190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072462" y="6286520"/>
            <a:ext cx="714380" cy="357166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nastoyashiy_d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36096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разные картинки\картинки-фото\2406961-76d1174599d1e94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7739116" cy="3714776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71538" y="4643446"/>
            <a:ext cx="692948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Желаю успехов в учёбе!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000108"/>
            <a:ext cx="3286148" cy="3143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6600"/>
                </a:solidFill>
                <a:latin typeface="+mj-lt"/>
              </a:rPr>
              <a:t>Большое спасибо </a:t>
            </a:r>
          </a:p>
          <a:p>
            <a:pPr algn="ctr"/>
            <a:r>
              <a:rPr lang="ru-RU" sz="3200" b="1" i="1" dirty="0" smtClean="0">
                <a:solidFill>
                  <a:srgbClr val="FF6600"/>
                </a:solidFill>
                <a:latin typeface="+mj-lt"/>
              </a:rPr>
              <a:t>за работу!</a:t>
            </a:r>
            <a:endParaRPr lang="ru-RU" sz="3200" b="1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ама\разные картинки\картинки-фото\leopold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436719"/>
            <a:ext cx="1643073" cy="142128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642918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Запомни!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1357298"/>
            <a:ext cx="48577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Безударный хитрый гласный: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Слышим мы его прекрасно.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 в письме какая буква?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Здесь поможет нам наука: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Гласный ставь под ударенье,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Чтоб развеять все сомненья!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6" name="Picture 2" descr="D:\мама\разные картинки\картинки-фото\leopold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357694"/>
            <a:ext cx="1714512" cy="1733838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29586" y="6357958"/>
            <a:ext cx="571504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ама\разные картинки\картинки-фото\leopold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357694"/>
            <a:ext cx="1714512" cy="1733838"/>
          </a:xfrm>
          <a:prstGeom prst="rect">
            <a:avLst/>
          </a:prstGeom>
          <a:noFill/>
        </p:spPr>
      </p:pic>
      <p:pic>
        <p:nvPicPr>
          <p:cNvPr id="4" name="Picture 2" descr="D:\мама\разные картинки\картинки-фото\leopold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436719"/>
            <a:ext cx="1643073" cy="1421281"/>
          </a:xfrm>
          <a:prstGeom prst="rect">
            <a:avLst/>
          </a:prstGeom>
          <a:noFill/>
        </p:spPr>
      </p:pic>
      <p:sp>
        <p:nvSpPr>
          <p:cNvPr id="5" name="Пятно 1 4"/>
          <p:cNvSpPr/>
          <p:nvPr/>
        </p:nvSpPr>
        <p:spPr>
          <a:xfrm>
            <a:off x="1214414" y="3143248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500298" y="3500438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929058" y="3643314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357818" y="3571876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786578" y="3286124"/>
            <a:ext cx="1214446" cy="121444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571612"/>
            <a:ext cx="5857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Безударных гласных пять,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Тех, что нужно повторять.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 запомните, друзья,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29586" y="6429396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разные картинки\картинки-фото\фон к презентации дос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857356" y="714356"/>
            <a:ext cx="5214974" cy="71438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Безударные гласные в корне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2"/>
            <a:ext cx="3214710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Проверяемые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928802"/>
            <a:ext cx="3429024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Непроверяемые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3000372"/>
            <a:ext cx="2786082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Подбери проверочное слово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500570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Измени форму слова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4572008"/>
            <a:ext cx="2286016" cy="12858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Подбери однокоренное слово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3000372"/>
            <a:ext cx="2143140" cy="20002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Вспомни написание слова или обратись к словарю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009990">
            <a:off x="3334411" y="1339705"/>
            <a:ext cx="331471" cy="532194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593297">
            <a:off x="5119841" y="1333142"/>
            <a:ext cx="331471" cy="532194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000364" y="2571744"/>
            <a:ext cx="285752" cy="428628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788759">
            <a:off x="2179643" y="4054260"/>
            <a:ext cx="357190" cy="529436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357263">
            <a:off x="4013634" y="4046103"/>
            <a:ext cx="357190" cy="543544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00826" y="2571744"/>
            <a:ext cx="285752" cy="428628"/>
          </a:xfrm>
          <a:prstGeom prst="downArrow">
            <a:avLst/>
          </a:prstGeom>
          <a:solidFill>
            <a:srgbClr val="C56319"/>
          </a:solidFill>
          <a:ln>
            <a:solidFill>
              <a:srgbClr val="713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разные картинки\картинки-фото\леопольд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857760"/>
            <a:ext cx="1643074" cy="1643074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500166" y="428604"/>
            <a:ext cx="6000792" cy="85725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Выбери задание!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вал 3">
            <a:hlinkClick r:id="rId3" action="ppaction://hlinkpres?slideindex=7&amp;slidetitle=Слайд 7"/>
          </p:cNvPr>
          <p:cNvSpPr/>
          <p:nvPr/>
        </p:nvSpPr>
        <p:spPr>
          <a:xfrm>
            <a:off x="857224" y="1571612"/>
            <a:ext cx="428628" cy="428628"/>
          </a:xfrm>
          <a:prstGeom prst="ellipse">
            <a:avLst/>
          </a:prstGeom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>
            <a:hlinkClick r:id="rId3" action="ppaction://hlinkpres?slideindex=9&amp;slidetitle=Слайд 9"/>
          </p:cNvPr>
          <p:cNvSpPr/>
          <p:nvPr/>
        </p:nvSpPr>
        <p:spPr>
          <a:xfrm>
            <a:off x="857224" y="2285992"/>
            <a:ext cx="428628" cy="428628"/>
          </a:xfrm>
          <a:prstGeom prst="ellipse">
            <a:avLst/>
          </a:prstGeom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>
            <a:hlinkClick r:id="rId3" action="ppaction://hlinkpres?slideindex=12&amp;slidetitle=Слайд 12"/>
          </p:cNvPr>
          <p:cNvSpPr/>
          <p:nvPr/>
        </p:nvSpPr>
        <p:spPr>
          <a:xfrm>
            <a:off x="857224" y="3071810"/>
            <a:ext cx="428628" cy="428628"/>
          </a:xfrm>
          <a:prstGeom prst="ellipse">
            <a:avLst/>
          </a:prstGeom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rId3" action="ppaction://hlinkpres?slideindex=16&amp;slidetitle=Слайд 16"/>
          </p:cNvPr>
          <p:cNvSpPr/>
          <p:nvPr/>
        </p:nvSpPr>
        <p:spPr>
          <a:xfrm>
            <a:off x="857224" y="4000504"/>
            <a:ext cx="428628" cy="428628"/>
          </a:xfrm>
          <a:prstGeom prst="ellipse">
            <a:avLst/>
          </a:prstGeom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вал 7">
            <a:hlinkClick r:id="rId3" action="ppaction://hlinkpres?slideindex=18&amp;slidetitle=Слайд 18"/>
          </p:cNvPr>
          <p:cNvSpPr/>
          <p:nvPr/>
        </p:nvSpPr>
        <p:spPr>
          <a:xfrm>
            <a:off x="1785918" y="4714884"/>
            <a:ext cx="428628" cy="428628"/>
          </a:xfrm>
          <a:prstGeom prst="ellipse">
            <a:avLst/>
          </a:prstGeom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ятно 2 8">
            <a:hlinkClick r:id="rId3" action="ppaction://hlinkpres?slideindex=21&amp;slidetitle=Слайд 21"/>
          </p:cNvPr>
          <p:cNvSpPr/>
          <p:nvPr/>
        </p:nvSpPr>
        <p:spPr>
          <a:xfrm>
            <a:off x="3143240" y="5286388"/>
            <a:ext cx="4286280" cy="1143008"/>
          </a:xfrm>
          <a:prstGeom prst="irregularSeal2">
            <a:avLst/>
          </a:prstGeom>
          <a:solidFill>
            <a:srgbClr val="FFCC66"/>
          </a:solidFill>
          <a:ln>
            <a:solidFill>
              <a:srgbClr val="C5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6600"/>
                </a:solidFill>
              </a:rPr>
              <a:t>Отдохни!</a:t>
            </a:r>
            <a:endParaRPr lang="ru-RU" sz="2400" b="1" i="1" dirty="0">
              <a:solidFill>
                <a:srgbClr val="FF66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571612"/>
            <a:ext cx="7000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безударную гласную в слове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2214554"/>
            <a:ext cx="65722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безударную гласную!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3000372"/>
            <a:ext cx="71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в выборе слов с безударной гласной в корне слова.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00166" y="3929066"/>
            <a:ext cx="58578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в выборе  проверочных слов.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57422" y="4643446"/>
            <a:ext cx="57150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5631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5631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5631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Редактирование текста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5631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5631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56319"/>
              </a:solidFill>
              <a:effectLst/>
              <a:latin typeface="Arial" pitchFamily="34" charset="0"/>
            </a:endParaRPr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001024" y="5929330"/>
            <a:ext cx="571504" cy="500066"/>
          </a:xfrm>
          <a:prstGeom prst="actionButtonHome">
            <a:avLst/>
          </a:prstGeom>
          <a:solidFill>
            <a:srgbClr val="FFCC66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357298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Внимательно прочитай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слово, выделяя голосом ударный гласный.</a:t>
            </a:r>
          </a:p>
          <a:p>
            <a:pPr marL="457200" marR="0" lvl="0" indent="-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Найди безударный гласный, кликни на букву    мышкой.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Если ответ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верный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–  буква окрасится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зелёный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цвет.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Если ответ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неверный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–  буква  окрасится в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красный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цвет</a:t>
            </a:r>
            <a:r>
              <a:rPr kumimoji="0" lang="ru-RU" sz="2400" b="0" i="0" u="none" strike="noStrike" cap="none" normalizeH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(эта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буква </a:t>
            </a:r>
            <a:r>
              <a:rPr kumimoji="0" lang="ru-RU" sz="2400" b="0" i="0" u="none" strike="noStrike" cap="none" normalizeH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обозначает ударный гласный).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713605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13605"/>
              </a:solidFill>
              <a:effectLst/>
            </a:endParaRPr>
          </a:p>
        </p:txBody>
      </p:sp>
      <p:pic>
        <p:nvPicPr>
          <p:cNvPr id="3" name="Picture 2" descr="D:\мама\разные картинки\картинки-фото\leopold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2067721" cy="209102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714380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ама\разные картинки\картинки-фото\леопольд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2286016" cy="2286016"/>
          </a:xfrm>
          <a:prstGeom prst="rect">
            <a:avLst/>
          </a:prstGeom>
          <a:noFill/>
        </p:spPr>
      </p:pic>
      <p:pic>
        <p:nvPicPr>
          <p:cNvPr id="32771" name="Picture 3" descr="D:\мама\разные картинки\картинки-фото\leopold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57166"/>
            <a:ext cx="1119183" cy="14277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000108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  б  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00108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  т  та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000108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во,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000108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тр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нка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928802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тр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в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нка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928802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ст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к,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928802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,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928802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л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нка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857496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за,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85749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с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нь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857496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м  ,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2857496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сн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,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2857496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б  на,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714752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  с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ца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3714752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дв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дь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3714752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г  да,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4500570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 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сн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к,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43504" y="3714752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т  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0" y="4500570"/>
            <a:ext cx="1928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чка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429388" y="4500570"/>
            <a:ext cx="1643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43372" y="1000108"/>
            <a:ext cx="42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57950" y="1000108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57290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3240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6314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00892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1538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00166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2857496"/>
            <a:ext cx="42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72000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57884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72330" y="285749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72396" y="2857496"/>
            <a:ext cx="42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ё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28794" y="3714752"/>
            <a:ext cx="42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71736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71934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72132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00892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371475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43306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86314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86380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43702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86644" y="450057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786446" y="1928802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Управляющая кнопка: назад 66">
            <a:hlinkClick r:id="rId4" action="ppaction://hlinksldjump" highlightClick="1"/>
          </p:cNvPr>
          <p:cNvSpPr/>
          <p:nvPr/>
        </p:nvSpPr>
        <p:spPr>
          <a:xfrm>
            <a:off x="7715272" y="5857892"/>
            <a:ext cx="714380" cy="357190"/>
          </a:xfrm>
          <a:prstGeom prst="actionButtonBackPrevious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92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1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 нужную  букву  в  слово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Кликни  мышкой  на  букву.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188" b="15118"/>
          <a:stretch>
            <a:fillRect/>
          </a:stretch>
        </p:blipFill>
        <p:spPr bwMode="auto">
          <a:xfrm rot="618377">
            <a:off x="6344416" y="3678083"/>
            <a:ext cx="2133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928802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нтябрь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928802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ктябрь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928802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ябрь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42900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кабрь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429000"/>
            <a:ext cx="255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нварь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929198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мес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86116" y="492919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роз.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866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4304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1474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912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016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454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4337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1928802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857620" y="1928802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о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500826" y="1928802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214414" y="3429000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000496" y="3429000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857356" y="4929198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643306" y="4929198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714380" cy="357190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28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859</TotalTime>
  <Words>980</Words>
  <Application>Microsoft Office PowerPoint</Application>
  <PresentationFormat>Экран (4:3)</PresentationFormat>
  <Paragraphs>298</Paragraphs>
  <Slides>22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Аспект</vt:lpstr>
      <vt:lpstr>Тема Office</vt:lpstr>
      <vt:lpstr>1_Тема Office</vt:lpstr>
      <vt:lpstr>Slide</vt:lpstr>
      <vt:lpstr>Правописание безударных гласных в корне слова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125</cp:revision>
  <dcterms:created xsi:type="dcterms:W3CDTF">2013-01-29T15:48:07Z</dcterms:created>
  <dcterms:modified xsi:type="dcterms:W3CDTF">2016-02-03T09:31:06Z</dcterms:modified>
</cp:coreProperties>
</file>